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12192000" cy="16256000"/>
  <p:notesSz cx="6805613" cy="9939338"/>
  <p:custDataLst>
    <p:tags r:id="rId3"/>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CC66"/>
    <a:srgbClr val="66FF66"/>
    <a:srgbClr val="99FF99"/>
    <a:srgbClr val="00CC00"/>
    <a:srgbClr val="FF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015" autoAdjust="0"/>
    <p:restoredTop sz="94660"/>
  </p:normalViewPr>
  <p:slideViewPr>
    <p:cSldViewPr snapToGrid="0">
      <p:cViewPr>
        <p:scale>
          <a:sx n="50" d="100"/>
          <a:sy n="50" d="100"/>
        </p:scale>
        <p:origin x="-1608" y="-102"/>
      </p:cViewPr>
      <p:guideLst>
        <p:guide orient="horz" pos="512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815526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3003501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2952238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314846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smtClean="0"/>
              <a:t>マスター テキストの書式設定</a:t>
            </a:r>
          </a:p>
        </p:txBody>
      </p:sp>
      <p:sp>
        <p:nvSpPr>
          <p:cNvPr id="4" name="Content Placeholder 3"/>
          <p:cNvSpPr>
            <a:spLocks noGrp="1"/>
          </p:cNvSpPr>
          <p:nvPr>
            <p:ph sz="half" idx="2"/>
          </p:nvPr>
        </p:nvSpPr>
        <p:spPr>
          <a:xfrm>
            <a:off x="839789" y="5937956"/>
            <a:ext cx="5157787" cy="87338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smtClean="0"/>
              <a:t>マスター テキストの書式設定</a:t>
            </a:r>
          </a:p>
        </p:txBody>
      </p:sp>
      <p:sp>
        <p:nvSpPr>
          <p:cNvPr id="6" name="Content Placeholder 5"/>
          <p:cNvSpPr>
            <a:spLocks noGrp="1"/>
          </p:cNvSpPr>
          <p:nvPr>
            <p:ph sz="quarter" idx="4"/>
          </p:nvPr>
        </p:nvSpPr>
        <p:spPr>
          <a:xfrm>
            <a:off x="6172201" y="5937956"/>
            <a:ext cx="5183188" cy="87338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3504532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3982486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89835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3563100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ja-JP" altLang="en-US" smtClean="0"/>
              <a:t>図を追加</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2015533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2907038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72ECD51-B01A-4E00-A889-E69D6BD2E728}" type="datetimeFigureOut">
              <a:rPr kumimoji="1" lang="ja-JP" altLang="en-US" smtClean="0"/>
              <a:t>2016/10/13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2669142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D72ECD51-B01A-4E00-A889-E69D6BD2E728}" type="datetimeFigureOut">
              <a:rPr kumimoji="1" lang="ja-JP" altLang="en-US" smtClean="0"/>
              <a:t>2016/10/13</a:t>
            </a:fld>
            <a:endParaRPr kumimoji="1" lang="ja-JP" altLang="en-US"/>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10281961-E170-4C40-96A1-B22A38E6AF42}" type="slidenum">
              <a:rPr kumimoji="1" lang="ja-JP" altLang="en-US" smtClean="0"/>
              <a:t>‹#›</a:t>
            </a:fld>
            <a:endParaRPr kumimoji="1" lang="ja-JP" altLang="en-US"/>
          </a:p>
        </p:txBody>
      </p:sp>
    </p:spTree>
    <p:extLst>
      <p:ext uri="{BB962C8B-B14F-4D97-AF65-F5344CB8AC3E}">
        <p14:creationId xmlns:p14="http://schemas.microsoft.com/office/powerpoint/2010/main" val="3063340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kumimoji="1"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kumimoji="1"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kumimoji="1"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kumimoji="1"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en-US"/>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9" descr="X:\食物栄養学科\2016\オープンキャンパス\8月\IMG_356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886" t="-773" r="6067" b="773"/>
          <a:stretch/>
        </p:blipFill>
        <p:spPr bwMode="auto">
          <a:xfrm rot="20524864">
            <a:off x="9708818" y="10212549"/>
            <a:ext cx="2216814" cy="21033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 name="Picture 8" descr="X:\食物栄養学科\2016\オープンキャンパス\8月\IMG_8989.jpg"/>
          <p:cNvPicPr>
            <a:picLocks noChangeAspect="1" noChangeArrowheads="1"/>
          </p:cNvPicPr>
          <p:nvPr/>
        </p:nvPicPr>
        <p:blipFill rotWithShape="1">
          <a:blip r:embed="rId3">
            <a:extLst>
              <a:ext uri="{28A0092B-C50C-407E-A947-70E740481C1C}">
                <a14:useLocalDpi xmlns:a14="http://schemas.microsoft.com/office/drawing/2010/main" val="0"/>
              </a:ext>
            </a:extLst>
          </a:blip>
          <a:srcRect t="11545" r="14453" b="4715"/>
          <a:stretch/>
        </p:blipFill>
        <p:spPr bwMode="auto">
          <a:xfrm>
            <a:off x="260496" y="4937184"/>
            <a:ext cx="3824093" cy="28074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7" descr="X:\食物栄養学科\2016\オープンキャンパス\8月\IMG_4425.jpg"/>
          <p:cNvPicPr>
            <a:picLocks noChangeAspect="1" noChangeArrowheads="1"/>
          </p:cNvPicPr>
          <p:nvPr/>
        </p:nvPicPr>
        <p:blipFill rotWithShape="1">
          <a:blip r:embed="rId4">
            <a:extLst>
              <a:ext uri="{28A0092B-C50C-407E-A947-70E740481C1C}">
                <a14:useLocalDpi xmlns:a14="http://schemas.microsoft.com/office/drawing/2010/main" val="0"/>
              </a:ext>
            </a:extLst>
          </a:blip>
          <a:srcRect t="2031" b="19014"/>
          <a:stretch/>
        </p:blipFill>
        <p:spPr bwMode="auto">
          <a:xfrm>
            <a:off x="6227762" y="8633198"/>
            <a:ext cx="3525893" cy="37118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X:\食物栄養学科\2016\オープンキャンパス\8月\IMG_773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0426" y="4982726"/>
            <a:ext cx="3770312" cy="28277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6" descr="X:\食物栄養学科\2016\オープンキャンパス\8月\IMG_967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15152" y="5029503"/>
            <a:ext cx="3682542" cy="27619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3" descr="X:\食物栄養学科\2016\オープンキャンパス\8月\麻生先生見本.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229" t="8505" r="8430" b="2343"/>
          <a:stretch/>
        </p:blipFill>
        <p:spPr bwMode="auto">
          <a:xfrm rot="16200000">
            <a:off x="784383" y="8304368"/>
            <a:ext cx="2528839" cy="35223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2" descr="X:\食物栄養学科\2016\オープンキャンパス\8月\見本弁当展開②.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5673" b="19466"/>
          <a:stretch/>
        </p:blipFill>
        <p:spPr bwMode="auto">
          <a:xfrm>
            <a:off x="3390984" y="10918892"/>
            <a:ext cx="2335932" cy="20201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ctrTitle"/>
          </p:nvPr>
        </p:nvSpPr>
        <p:spPr>
          <a:xfrm>
            <a:off x="839659" y="-163486"/>
            <a:ext cx="10363200" cy="872729"/>
          </a:xfrm>
        </p:spPr>
        <p:txBody>
          <a:bodyPr>
            <a:prstTxWarp prst="textArchDown">
              <a:avLst/>
            </a:prstTxWarp>
            <a:normAutofit fontScale="90000"/>
          </a:bodyPr>
          <a:lstStyle/>
          <a:p>
            <a:r>
              <a:rPr kumimoji="1" lang="ja-JP" altLang="en-US" sz="6000" dirty="0" smtClean="0">
                <a:latin typeface="HGS創英角ﾎﾟｯﾌﾟ体" panose="040B0A00000000000000" pitchFamily="50" charset="-128"/>
                <a:ea typeface="HGS創英角ﾎﾟｯﾌﾟ体" panose="040B0A00000000000000" pitchFamily="50" charset="-128"/>
              </a:rPr>
              <a:t>平成</a:t>
            </a:r>
            <a:r>
              <a:rPr kumimoji="1" lang="en-US" altLang="ja-JP" sz="6000" dirty="0" smtClean="0">
                <a:latin typeface="HGS創英角ﾎﾟｯﾌﾟ体" panose="040B0A00000000000000" pitchFamily="50" charset="-128"/>
                <a:ea typeface="HGS創英角ﾎﾟｯﾌﾟ体" panose="040B0A00000000000000" pitchFamily="50" charset="-128"/>
              </a:rPr>
              <a:t>28</a:t>
            </a:r>
            <a:r>
              <a:rPr kumimoji="1" lang="ja-JP" altLang="en-US" sz="6000" dirty="0" smtClean="0">
                <a:latin typeface="HGS創英角ﾎﾟｯﾌﾟ体" panose="040B0A00000000000000" pitchFamily="50" charset="-128"/>
                <a:ea typeface="HGS創英角ﾎﾟｯﾌﾟ体" panose="040B0A00000000000000" pitchFamily="50" charset="-128"/>
              </a:rPr>
              <a:t>年度</a:t>
            </a:r>
            <a:r>
              <a:rPr kumimoji="1" lang="en-US" altLang="ja-JP" sz="6000" dirty="0" smtClean="0">
                <a:latin typeface="HGS創英角ﾎﾟｯﾌﾟ体" panose="040B0A00000000000000" pitchFamily="50" charset="-128"/>
                <a:ea typeface="HGS創英角ﾎﾟｯﾌﾟ体" panose="040B0A00000000000000" pitchFamily="50" charset="-128"/>
              </a:rPr>
              <a:t/>
            </a:r>
            <a:br>
              <a:rPr kumimoji="1" lang="en-US" altLang="ja-JP" sz="6000" dirty="0" smtClean="0">
                <a:latin typeface="HGS創英角ﾎﾟｯﾌﾟ体" panose="040B0A00000000000000" pitchFamily="50" charset="-128"/>
                <a:ea typeface="HGS創英角ﾎﾟｯﾌﾟ体" panose="040B0A00000000000000" pitchFamily="50" charset="-128"/>
              </a:rPr>
            </a:br>
            <a:r>
              <a:rPr kumimoji="1" lang="ja-JP" altLang="en-US" sz="6000" dirty="0" smtClean="0">
                <a:latin typeface="HGS創英角ﾎﾟｯﾌﾟ体" panose="040B0A00000000000000" pitchFamily="50" charset="-128"/>
                <a:ea typeface="HGS創英角ﾎﾟｯﾌﾟ体" panose="040B0A00000000000000" pitchFamily="50" charset="-128"/>
              </a:rPr>
              <a:t>９月オープンキャンパス</a:t>
            </a:r>
            <a:r>
              <a:rPr kumimoji="1" lang="en-US" altLang="ja-JP" sz="6000" dirty="0" smtClean="0">
                <a:latin typeface="HGS創英角ﾎﾟｯﾌﾟ体" panose="040B0A00000000000000" pitchFamily="50" charset="-128"/>
                <a:ea typeface="HGS創英角ﾎﾟｯﾌﾟ体" panose="040B0A00000000000000" pitchFamily="50" charset="-128"/>
              </a:rPr>
              <a:t/>
            </a:r>
            <a:br>
              <a:rPr kumimoji="1" lang="en-US" altLang="ja-JP" sz="6000" dirty="0" smtClean="0">
                <a:latin typeface="HGS創英角ﾎﾟｯﾌﾟ体" panose="040B0A00000000000000" pitchFamily="50" charset="-128"/>
                <a:ea typeface="HGS創英角ﾎﾟｯﾌﾟ体" panose="040B0A00000000000000" pitchFamily="50" charset="-128"/>
              </a:rPr>
            </a:br>
            <a:endParaRPr kumimoji="1" lang="ja-JP" altLang="en-US" sz="6000" dirty="0">
              <a:latin typeface="HGS創英角ﾎﾟｯﾌﾟ体" panose="040B0A00000000000000" pitchFamily="50" charset="-128"/>
              <a:ea typeface="HGS創英角ﾎﾟｯﾌﾟ体" panose="040B0A00000000000000" pitchFamily="50" charset="-128"/>
            </a:endParaRPr>
          </a:p>
        </p:txBody>
      </p:sp>
      <p:sp>
        <p:nvSpPr>
          <p:cNvPr id="4" name="正方形/長方形 3"/>
          <p:cNvSpPr/>
          <p:nvPr/>
        </p:nvSpPr>
        <p:spPr>
          <a:xfrm>
            <a:off x="381000" y="13049251"/>
            <a:ext cx="11487150" cy="30730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ysClr val="windowText" lastClr="000000"/>
                </a:solidFill>
                <a:latin typeface="HG丸ｺﾞｼｯｸM-PRO" panose="020F0600000000000000" pitchFamily="50" charset="-128"/>
                <a:ea typeface="HG丸ｺﾞｼｯｸM-PRO" panose="020F0600000000000000" pitchFamily="50" charset="-128"/>
              </a:rPr>
              <a:t>今回</a:t>
            </a:r>
            <a:r>
              <a:rPr lang="ja-JP" altLang="en-US" sz="2400" dirty="0" smtClean="0">
                <a:solidFill>
                  <a:sysClr val="windowText" lastClr="000000"/>
                </a:solidFill>
                <a:latin typeface="HG丸ｺﾞｼｯｸM-PRO" panose="020F0600000000000000" pitchFamily="50" charset="-128"/>
                <a:ea typeface="HG丸ｺﾞｼｯｸM-PRO" panose="020F0600000000000000" pitchFamily="50" charset="-128"/>
              </a:rPr>
              <a:t>のオープンキャンパスでは、生徒さん達にバランスのとれたお弁当作りにチャレンジしてもらいました。まずは「３・１・２弁当箱法」の５つのルールを学んでもらい、ルールにしたがって主食３：主菜１：副菜２の割合で料理を詰めてもらいました。お弁当の彩りも考えながら一人一人違う自分だけのお弁当が完成しました！！お弁当に詰め終わった後に、ご飯の量をはかってもらい自分が食べるご飯の量を目で見て確認してもらいました。これからの自分の食生活の目安として参考にしてもらえたらと思います。</a:t>
            </a:r>
            <a:endParaRPr lang="en-US" altLang="ja-JP" sz="2400" dirty="0" smtClean="0">
              <a:solidFill>
                <a:sysClr val="windowText" lastClr="000000"/>
              </a:solidFill>
              <a:latin typeface="HG丸ｺﾞｼｯｸM-PRO" panose="020F0600000000000000" pitchFamily="50" charset="-128"/>
              <a:ea typeface="HG丸ｺﾞｼｯｸM-PRO" panose="020F0600000000000000" pitchFamily="50" charset="-128"/>
            </a:endParaRPr>
          </a:p>
          <a:p>
            <a:endParaRPr lang="en-US" altLang="ja-JP" sz="2400" dirty="0" smtClean="0">
              <a:solidFill>
                <a:sysClr val="windowText" lastClr="000000"/>
              </a:solidFill>
              <a:latin typeface="HG丸ｺﾞｼｯｸM-PRO" panose="020F0600000000000000" pitchFamily="50" charset="-128"/>
              <a:ea typeface="HG丸ｺﾞｼｯｸM-PRO" panose="020F0600000000000000" pitchFamily="50" charset="-128"/>
            </a:endParaRPr>
          </a:p>
        </p:txBody>
      </p:sp>
      <p:sp>
        <p:nvSpPr>
          <p:cNvPr id="5" name="正方形/長方形 4"/>
          <p:cNvSpPr/>
          <p:nvPr/>
        </p:nvSpPr>
        <p:spPr>
          <a:xfrm>
            <a:off x="8909050" y="15435801"/>
            <a:ext cx="3130550" cy="6674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smtClean="0">
                <a:solidFill>
                  <a:sysClr val="windowText" lastClr="000000"/>
                </a:solidFill>
                <a:latin typeface="HG丸ｺﾞｼｯｸM-PRO" panose="020F0600000000000000" pitchFamily="50" charset="-128"/>
                <a:ea typeface="HG丸ｺﾞｼｯｸM-PRO" panose="020F0600000000000000" pitchFamily="50" charset="-128"/>
              </a:rPr>
              <a:t>食物栄養学科</a:t>
            </a:r>
            <a:endParaRPr kumimoji="1" lang="ja-JP" altLang="en-US" sz="2800" b="1" dirty="0">
              <a:solidFill>
                <a:sysClr val="windowText" lastClr="000000"/>
              </a:solidFill>
              <a:latin typeface="HG丸ｺﾞｼｯｸM-PRO" panose="020F0600000000000000" pitchFamily="50" charset="-128"/>
              <a:ea typeface="HG丸ｺﾞｼｯｸM-PRO" panose="020F0600000000000000" pitchFamily="50" charset="-128"/>
            </a:endParaRPr>
          </a:p>
        </p:txBody>
      </p:sp>
      <p:sp>
        <p:nvSpPr>
          <p:cNvPr id="19" name="円/楕円 18"/>
          <p:cNvSpPr/>
          <p:nvPr/>
        </p:nvSpPr>
        <p:spPr>
          <a:xfrm>
            <a:off x="655636" y="1885821"/>
            <a:ext cx="10850563" cy="2457579"/>
          </a:xfrm>
          <a:prstGeom prst="ellipse">
            <a:avLst/>
          </a:prstGeom>
          <a:noFill/>
          <a:ln w="184150" cmpd="thickThi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2400" b="1" cap="none" spc="0" dirty="0">
              <a:ln w="19050">
                <a:solidFill>
                  <a:srgbClr val="FFC000"/>
                </a:solidFill>
                <a:prstDash val="solid"/>
              </a:ln>
              <a:solidFill>
                <a:srgbClr val="FF6600"/>
              </a:solidFill>
              <a:effectLst/>
              <a:latin typeface="HGP創英角ﾎﾟｯﾌﾟ体" panose="040B0A00000000000000" pitchFamily="50" charset="-128"/>
              <a:ea typeface="HGP創英角ﾎﾟｯﾌﾟ体" panose="040B0A00000000000000" pitchFamily="50" charset="-128"/>
            </a:endParaRPr>
          </a:p>
        </p:txBody>
      </p:sp>
      <p:sp>
        <p:nvSpPr>
          <p:cNvPr id="9" name="テキスト ボックス 8"/>
          <p:cNvSpPr txBox="1"/>
          <p:nvPr/>
        </p:nvSpPr>
        <p:spPr>
          <a:xfrm>
            <a:off x="1162050" y="2114550"/>
            <a:ext cx="9788525" cy="1374735"/>
          </a:xfrm>
          <a:prstGeom prst="rect">
            <a:avLst/>
          </a:prstGeom>
          <a:noFill/>
        </p:spPr>
        <p:txBody>
          <a:bodyPr wrap="square" rtlCol="0">
            <a:spAutoFit/>
          </a:bodyPr>
          <a:lstStyle/>
          <a:p>
            <a:pPr algn="ctr">
              <a:lnSpc>
                <a:spcPts val="5000"/>
              </a:lnSpc>
            </a:pPr>
            <a:r>
              <a:rPr kumimoji="1" lang="ja-JP" altLang="en-US" sz="4800" dirty="0" smtClean="0">
                <a:solidFill>
                  <a:srgbClr val="00B050"/>
                </a:solidFill>
                <a:latin typeface="HG創英角ﾎﾟｯﾌﾟ体" panose="040B0A09000000000000" pitchFamily="49" charset="-128"/>
                <a:ea typeface="HG創英角ﾎﾟｯﾌﾟ体" panose="040B0A09000000000000" pitchFamily="49" charset="-128"/>
              </a:rPr>
              <a:t>超簡単！適量で</a:t>
            </a:r>
            <a:endParaRPr kumimoji="1" lang="en-US" altLang="ja-JP" sz="4800" dirty="0" smtClean="0">
              <a:solidFill>
                <a:srgbClr val="00B050"/>
              </a:solidFill>
              <a:latin typeface="HG創英角ﾎﾟｯﾌﾟ体" panose="040B0A09000000000000" pitchFamily="49" charset="-128"/>
              <a:ea typeface="HG創英角ﾎﾟｯﾌﾟ体" panose="040B0A09000000000000" pitchFamily="49" charset="-128"/>
            </a:endParaRPr>
          </a:p>
          <a:p>
            <a:pPr algn="ctr">
              <a:lnSpc>
                <a:spcPts val="5000"/>
              </a:lnSpc>
            </a:pPr>
            <a:r>
              <a:rPr kumimoji="1" lang="ja-JP" altLang="en-US" sz="4800" dirty="0" smtClean="0">
                <a:solidFill>
                  <a:srgbClr val="00B050"/>
                </a:solidFill>
                <a:latin typeface="HG創英角ﾎﾟｯﾌﾟ体" panose="040B0A09000000000000" pitchFamily="49" charset="-128"/>
                <a:ea typeface="HG創英角ﾎﾟｯﾌﾟ体" panose="040B0A09000000000000" pitchFamily="49" charset="-128"/>
              </a:rPr>
              <a:t>バランスのとれた弁当に挑戦</a:t>
            </a:r>
            <a:endParaRPr kumimoji="1" lang="ja-JP" altLang="en-US" sz="4800" dirty="0">
              <a:solidFill>
                <a:srgbClr val="00B050"/>
              </a:solidFill>
              <a:latin typeface="HG創英角ﾎﾟｯﾌﾟ体" panose="040B0A09000000000000" pitchFamily="49" charset="-128"/>
              <a:ea typeface="HG創英角ﾎﾟｯﾌﾟ体" panose="040B0A09000000000000" pitchFamily="49" charset="-128"/>
            </a:endParaRPr>
          </a:p>
        </p:txBody>
      </p:sp>
      <p:sp>
        <p:nvSpPr>
          <p:cNvPr id="20" name="テキスト ボックス 19"/>
          <p:cNvSpPr txBox="1"/>
          <p:nvPr/>
        </p:nvSpPr>
        <p:spPr>
          <a:xfrm>
            <a:off x="1333500" y="3412062"/>
            <a:ext cx="9788525" cy="646331"/>
          </a:xfrm>
          <a:prstGeom prst="rect">
            <a:avLst/>
          </a:prstGeom>
          <a:noFill/>
        </p:spPr>
        <p:txBody>
          <a:bodyPr wrap="square" rtlCol="0">
            <a:spAutoFit/>
          </a:bodyPr>
          <a:lstStyle/>
          <a:p>
            <a:pPr algn="ctr"/>
            <a:r>
              <a:rPr kumimoji="1" lang="ja-JP" altLang="en-US" sz="3600" dirty="0" smtClean="0">
                <a:solidFill>
                  <a:srgbClr val="00B050"/>
                </a:solidFill>
                <a:latin typeface="HG創英角ﾎﾟｯﾌﾟ体" panose="040B0A09000000000000" pitchFamily="49" charset="-128"/>
                <a:ea typeface="HG創英角ﾎﾟｯﾌﾟ体" panose="040B0A09000000000000" pitchFamily="49" charset="-128"/>
              </a:rPr>
              <a:t>～３・１・２弁当箱法～</a:t>
            </a:r>
            <a:endParaRPr kumimoji="1" lang="ja-JP" altLang="en-US" sz="3600" dirty="0">
              <a:solidFill>
                <a:srgbClr val="00B050"/>
              </a:solidFill>
              <a:latin typeface="HG創英角ﾎﾟｯﾌﾟ体" panose="040B0A09000000000000" pitchFamily="49" charset="-128"/>
              <a:ea typeface="HG創英角ﾎﾟｯﾌﾟ体" panose="040B0A09000000000000" pitchFamily="49" charset="-128"/>
            </a:endParaRPr>
          </a:p>
        </p:txBody>
      </p:sp>
      <p:sp>
        <p:nvSpPr>
          <p:cNvPr id="11" name="角丸四角形吹き出し 10"/>
          <p:cNvSpPr/>
          <p:nvPr/>
        </p:nvSpPr>
        <p:spPr>
          <a:xfrm>
            <a:off x="4116992" y="8077001"/>
            <a:ext cx="4112462" cy="424359"/>
          </a:xfrm>
          <a:prstGeom prst="wedgeRoundRectCallout">
            <a:avLst>
              <a:gd name="adj1" fmla="val -6338"/>
              <a:gd name="adj2" fmla="val -201805"/>
              <a:gd name="adj3" fmla="val 16667"/>
            </a:avLst>
          </a:prstGeom>
          <a:solidFill>
            <a:schemeClr val="bg1"/>
          </a:soli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ysClr val="windowText" lastClr="000000"/>
                </a:solidFill>
                <a:latin typeface="HGS創英角ﾎﾟｯﾌﾟ体" panose="040B0A00000000000000" pitchFamily="50" charset="-128"/>
                <a:ea typeface="HGS創英角ﾎﾟｯﾌﾟ体" panose="040B0A00000000000000" pitchFamily="50" charset="-128"/>
              </a:rPr>
              <a:t>自分でお弁当の料理を選びました</a:t>
            </a:r>
            <a:endParaRPr kumimoji="1" lang="ja-JP" altLang="en-US" dirty="0">
              <a:solidFill>
                <a:sysClr val="windowText" lastClr="000000"/>
              </a:solidFill>
              <a:latin typeface="HGS創英角ﾎﾟｯﾌﾟ体" panose="040B0A00000000000000" pitchFamily="50" charset="-128"/>
              <a:ea typeface="HGS創英角ﾎﾟｯﾌﾟ体" panose="040B0A00000000000000" pitchFamily="50" charset="-128"/>
            </a:endParaRPr>
          </a:p>
        </p:txBody>
      </p:sp>
      <p:sp>
        <p:nvSpPr>
          <p:cNvPr id="14" name="角丸四角形吹き出し 13"/>
          <p:cNvSpPr/>
          <p:nvPr/>
        </p:nvSpPr>
        <p:spPr>
          <a:xfrm>
            <a:off x="6134100" y="12134192"/>
            <a:ext cx="4492625" cy="844153"/>
          </a:xfrm>
          <a:prstGeom prst="wedgeRoundRectCallout">
            <a:avLst>
              <a:gd name="adj1" fmla="val -6370"/>
              <a:gd name="adj2" fmla="val -109936"/>
              <a:gd name="adj3" fmla="val 16667"/>
            </a:avLst>
          </a:prstGeom>
          <a:solidFill>
            <a:schemeClr val="bg1"/>
          </a:soli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ysClr val="windowText" lastClr="000000"/>
                </a:solidFill>
                <a:latin typeface="HGS創英角ﾎﾟｯﾌﾟ体" panose="040B0A00000000000000" pitchFamily="50" charset="-128"/>
                <a:ea typeface="HGS創英角ﾎﾟｯﾌﾟ体" panose="040B0A00000000000000" pitchFamily="50" charset="-128"/>
              </a:rPr>
              <a:t>最後はみんなのお弁当を並べて見て</a:t>
            </a:r>
            <a:endParaRPr kumimoji="1" lang="en-US" altLang="ja-JP" sz="2000" dirty="0" smtClean="0">
              <a:solidFill>
                <a:sysClr val="windowText" lastClr="000000"/>
              </a:solidFill>
              <a:latin typeface="HGS創英角ﾎﾟｯﾌﾟ体" panose="040B0A00000000000000" pitchFamily="50" charset="-128"/>
              <a:ea typeface="HGS創英角ﾎﾟｯﾌﾟ体" panose="040B0A00000000000000" pitchFamily="50" charset="-128"/>
            </a:endParaRPr>
          </a:p>
          <a:p>
            <a:pPr algn="ctr"/>
            <a:r>
              <a:rPr lang="ja-JP" altLang="en-US" sz="2000" dirty="0" smtClean="0">
                <a:solidFill>
                  <a:sysClr val="windowText" lastClr="000000"/>
                </a:solidFill>
                <a:latin typeface="HGS創英角ﾎﾟｯﾌﾟ体" panose="040B0A00000000000000" pitchFamily="50" charset="-128"/>
                <a:ea typeface="HGS創英角ﾎﾟｯﾌﾟ体" panose="040B0A00000000000000" pitchFamily="50" charset="-128"/>
              </a:rPr>
              <a:t>美味しく頂きました</a:t>
            </a:r>
            <a:r>
              <a:rPr kumimoji="1" lang="ja-JP" altLang="en-US" sz="2000" dirty="0" smtClean="0">
                <a:solidFill>
                  <a:sysClr val="windowText" lastClr="000000"/>
                </a:solidFill>
                <a:latin typeface="HGS創英角ﾎﾟｯﾌﾟ体" panose="040B0A00000000000000" pitchFamily="50" charset="-128"/>
                <a:ea typeface="HGS創英角ﾎﾟｯﾌﾟ体" panose="040B0A00000000000000" pitchFamily="50" charset="-128"/>
              </a:rPr>
              <a:t>♪</a:t>
            </a:r>
            <a:endParaRPr kumimoji="1" lang="ja-JP" altLang="en-US" sz="2000" dirty="0">
              <a:solidFill>
                <a:sysClr val="windowText" lastClr="000000"/>
              </a:solidFill>
              <a:latin typeface="HGS創英角ﾎﾟｯﾌﾟ体" panose="040B0A00000000000000" pitchFamily="50" charset="-128"/>
              <a:ea typeface="HGS創英角ﾎﾟｯﾌﾟ体" panose="040B0A00000000000000" pitchFamily="50" charset="-128"/>
            </a:endParaRPr>
          </a:p>
        </p:txBody>
      </p:sp>
      <p:sp>
        <p:nvSpPr>
          <p:cNvPr id="16" name="サブタイトル 2"/>
          <p:cNvSpPr txBox="1">
            <a:spLocks/>
          </p:cNvSpPr>
          <p:nvPr/>
        </p:nvSpPr>
        <p:spPr>
          <a:xfrm>
            <a:off x="7741490" y="4472745"/>
            <a:ext cx="4282084" cy="614332"/>
          </a:xfrm>
          <a:prstGeom prst="rect">
            <a:avLst/>
          </a:prstGeom>
        </p:spPr>
        <p:txBody>
          <a:bodyPr vert="horz" lIns="91440" tIns="45720" rIns="91440" bIns="45720" rtlCol="0">
            <a:normAutofit fontScale="85000" lnSpcReduction="10000"/>
          </a:bodyPr>
          <a:lstStyle>
            <a:lvl1pPr marL="0" indent="0" algn="ctr" defTabSz="1219170" rtl="0" eaLnBrk="1" latinLnBrk="0" hangingPunct="1">
              <a:lnSpc>
                <a:spcPct val="90000"/>
              </a:lnSpc>
              <a:spcBef>
                <a:spcPts val="1333"/>
              </a:spcBef>
              <a:buFont typeface="Arial" panose="020B0604020202020204" pitchFamily="34" charset="0"/>
              <a:buNone/>
              <a:defRPr kumimoji="1" sz="3200" kern="1200">
                <a:solidFill>
                  <a:schemeClr val="tx1"/>
                </a:solidFill>
                <a:latin typeface="+mn-lt"/>
                <a:ea typeface="+mn-ea"/>
                <a:cs typeface="+mn-cs"/>
              </a:defRPr>
            </a:lvl1pPr>
            <a:lvl2pPr marL="609585" indent="0" algn="ctr" defTabSz="1219170" rtl="0" eaLnBrk="1" latinLnBrk="0" hangingPunct="1">
              <a:lnSpc>
                <a:spcPct val="90000"/>
              </a:lnSpc>
              <a:spcBef>
                <a:spcPts val="667"/>
              </a:spcBef>
              <a:buFont typeface="Arial" panose="020B0604020202020204" pitchFamily="34" charset="0"/>
              <a:buNone/>
              <a:defRPr kumimoji="1" sz="2667" kern="1200">
                <a:solidFill>
                  <a:schemeClr val="tx1"/>
                </a:solidFill>
                <a:latin typeface="+mn-lt"/>
                <a:ea typeface="+mn-ea"/>
                <a:cs typeface="+mn-cs"/>
              </a:defRPr>
            </a:lvl2pPr>
            <a:lvl3pPr marL="1219170" indent="0" algn="ctr" defTabSz="1219170" rtl="0" eaLnBrk="1" latinLnBrk="0" hangingPunct="1">
              <a:lnSpc>
                <a:spcPct val="90000"/>
              </a:lnSpc>
              <a:spcBef>
                <a:spcPts val="667"/>
              </a:spcBef>
              <a:buFont typeface="Arial" panose="020B0604020202020204" pitchFamily="34" charset="0"/>
              <a:buNone/>
              <a:defRPr kumimoji="1" sz="2400" kern="1200">
                <a:solidFill>
                  <a:schemeClr val="tx1"/>
                </a:solidFill>
                <a:latin typeface="+mn-lt"/>
                <a:ea typeface="+mn-ea"/>
                <a:cs typeface="+mn-cs"/>
              </a:defRPr>
            </a:lvl3pPr>
            <a:lvl4pPr marL="182875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4pPr>
            <a:lvl5pPr marL="243833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5pPr>
            <a:lvl6pPr marL="304792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6pPr>
            <a:lvl7pPr marL="365750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7pPr>
            <a:lvl8pPr marL="4267093"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8pPr>
            <a:lvl9pPr marL="4876678"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9pPr>
          </a:lstStyle>
          <a:p>
            <a:r>
              <a:rPr lang="ja-JP" altLang="en-US" sz="2800" dirty="0" smtClean="0">
                <a:latin typeface="HGS創英角ﾎﾟｯﾌﾟ体" panose="040B0A00000000000000" pitchFamily="50" charset="-128"/>
                <a:ea typeface="HGS創英角ﾎﾟｯﾌﾟ体" panose="040B0A00000000000000" pitchFamily="50" charset="-128"/>
              </a:rPr>
              <a:t>平成</a:t>
            </a:r>
            <a:r>
              <a:rPr lang="en-US" altLang="ja-JP" sz="2800" dirty="0" smtClean="0">
                <a:latin typeface="HGS創英角ﾎﾟｯﾌﾟ体" panose="040B0A00000000000000" pitchFamily="50" charset="-128"/>
                <a:ea typeface="HGS創英角ﾎﾟｯﾌﾟ体" panose="040B0A00000000000000" pitchFamily="50" charset="-128"/>
              </a:rPr>
              <a:t>28</a:t>
            </a:r>
            <a:r>
              <a:rPr lang="ja-JP" altLang="en-US" sz="2800" dirty="0" smtClean="0">
                <a:latin typeface="HGS創英角ﾎﾟｯﾌﾟ体" panose="040B0A00000000000000" pitchFamily="50" charset="-128"/>
                <a:ea typeface="HGS創英角ﾎﾟｯﾌﾟ体" panose="040B0A00000000000000" pitchFamily="50" charset="-128"/>
              </a:rPr>
              <a:t>年９月１０日</a:t>
            </a:r>
            <a:r>
              <a:rPr lang="en-US" altLang="ja-JP" sz="2800" dirty="0" smtClean="0">
                <a:latin typeface="HGS創英角ﾎﾟｯﾌﾟ体" panose="040B0A00000000000000" pitchFamily="50" charset="-128"/>
                <a:ea typeface="HGS創英角ﾎﾟｯﾌﾟ体" panose="040B0A00000000000000" pitchFamily="50" charset="-128"/>
              </a:rPr>
              <a:t>(</a:t>
            </a:r>
            <a:r>
              <a:rPr lang="ja-JP" altLang="en-US" sz="2800" dirty="0" smtClean="0">
                <a:latin typeface="HGS創英角ﾎﾟｯﾌﾟ体" panose="040B0A00000000000000" pitchFamily="50" charset="-128"/>
                <a:ea typeface="HGS創英角ﾎﾟｯﾌﾟ体" panose="040B0A00000000000000" pitchFamily="50" charset="-128"/>
              </a:rPr>
              <a:t>土</a:t>
            </a:r>
            <a:r>
              <a:rPr lang="en-US" altLang="ja-JP" sz="2800" dirty="0" smtClean="0">
                <a:latin typeface="HGS創英角ﾎﾟｯﾌﾟ体" panose="040B0A00000000000000" pitchFamily="50" charset="-128"/>
                <a:ea typeface="HGS創英角ﾎﾟｯﾌﾟ体" panose="040B0A00000000000000" pitchFamily="50" charset="-128"/>
              </a:rPr>
              <a:t>)</a:t>
            </a:r>
            <a:r>
              <a:rPr lang="ja-JP" altLang="en-US" sz="2800" dirty="0" smtClean="0">
                <a:latin typeface="HGS創英角ﾎﾟｯﾌﾟ体" panose="040B0A00000000000000" pitchFamily="50" charset="-128"/>
                <a:ea typeface="HGS創英角ﾎﾟｯﾌﾟ体" panose="040B0A00000000000000" pitchFamily="50" charset="-128"/>
              </a:rPr>
              <a:t>実施</a:t>
            </a:r>
            <a:endParaRPr lang="ja-JP" altLang="en-US" sz="2800" dirty="0">
              <a:latin typeface="HGS創英角ﾎﾟｯﾌﾟ体" panose="040B0A00000000000000" pitchFamily="50" charset="-128"/>
              <a:ea typeface="HGS創英角ﾎﾟｯﾌﾟ体" panose="040B0A00000000000000" pitchFamily="50" charset="-128"/>
            </a:endParaRPr>
          </a:p>
        </p:txBody>
      </p:sp>
      <p:sp>
        <p:nvSpPr>
          <p:cNvPr id="31" name="角丸四角形吹き出し 30"/>
          <p:cNvSpPr/>
          <p:nvPr/>
        </p:nvSpPr>
        <p:spPr>
          <a:xfrm>
            <a:off x="8553450" y="8057951"/>
            <a:ext cx="3352800" cy="424359"/>
          </a:xfrm>
          <a:prstGeom prst="wedgeRoundRectCallout">
            <a:avLst>
              <a:gd name="adj1" fmla="val -10907"/>
              <a:gd name="adj2" fmla="val -161403"/>
              <a:gd name="adj3" fmla="val 16667"/>
            </a:avLst>
          </a:prstGeom>
          <a:solidFill>
            <a:schemeClr val="bg1"/>
          </a:soli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ysClr val="windowText" lastClr="000000"/>
                </a:solidFill>
                <a:latin typeface="HGS創英角ﾎﾟｯﾌﾟ体" panose="040B0A00000000000000" pitchFamily="50" charset="-128"/>
                <a:ea typeface="HGS創英角ﾎﾟｯﾌﾟ体" panose="040B0A00000000000000" pitchFamily="50" charset="-128"/>
              </a:rPr>
              <a:t>材料をしっかり詰めます</a:t>
            </a:r>
            <a:endParaRPr kumimoji="1" lang="ja-JP" altLang="en-US" dirty="0">
              <a:solidFill>
                <a:sysClr val="windowText" lastClr="000000"/>
              </a:solidFill>
              <a:latin typeface="HGS創英角ﾎﾟｯﾌﾟ体" panose="040B0A00000000000000" pitchFamily="50" charset="-128"/>
              <a:ea typeface="HGS創英角ﾎﾟｯﾌﾟ体" panose="040B0A00000000000000" pitchFamily="50" charset="-128"/>
            </a:endParaRPr>
          </a:p>
        </p:txBody>
      </p:sp>
      <p:sp>
        <p:nvSpPr>
          <p:cNvPr id="13" name="屈折矢印 12"/>
          <p:cNvSpPr/>
          <p:nvPr/>
        </p:nvSpPr>
        <p:spPr>
          <a:xfrm rot="10800000" flipH="1">
            <a:off x="3951452" y="10058700"/>
            <a:ext cx="833996" cy="860817"/>
          </a:xfrm>
          <a:prstGeom prst="bentUp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サブタイトル 2"/>
          <p:cNvSpPr txBox="1">
            <a:spLocks/>
          </p:cNvSpPr>
          <p:nvPr/>
        </p:nvSpPr>
        <p:spPr>
          <a:xfrm rot="939010">
            <a:off x="7546485" y="9686607"/>
            <a:ext cx="5366731" cy="1269661"/>
          </a:xfrm>
          <a:prstGeom prst="rect">
            <a:avLst/>
          </a:prstGeom>
        </p:spPr>
        <p:txBody>
          <a:bodyPr vert="horz" lIns="91440" tIns="45720" rIns="91440" bIns="45720" rtlCol="0">
            <a:prstTxWarp prst="textArchUp">
              <a:avLst/>
            </a:prstTxWarp>
            <a:normAutofit lnSpcReduction="10000"/>
          </a:bodyPr>
          <a:lstStyle>
            <a:lvl1pPr marL="0" indent="0" algn="ctr" defTabSz="1219170" rtl="0" eaLnBrk="1" latinLnBrk="0" hangingPunct="1">
              <a:lnSpc>
                <a:spcPct val="90000"/>
              </a:lnSpc>
              <a:spcBef>
                <a:spcPts val="1333"/>
              </a:spcBef>
              <a:buFont typeface="Arial" panose="020B0604020202020204" pitchFamily="34" charset="0"/>
              <a:buNone/>
              <a:defRPr kumimoji="1" sz="3200" kern="1200">
                <a:solidFill>
                  <a:schemeClr val="tx1"/>
                </a:solidFill>
                <a:latin typeface="+mn-lt"/>
                <a:ea typeface="+mn-ea"/>
                <a:cs typeface="+mn-cs"/>
              </a:defRPr>
            </a:lvl1pPr>
            <a:lvl2pPr marL="609585" indent="0" algn="ctr" defTabSz="1219170" rtl="0" eaLnBrk="1" latinLnBrk="0" hangingPunct="1">
              <a:lnSpc>
                <a:spcPct val="90000"/>
              </a:lnSpc>
              <a:spcBef>
                <a:spcPts val="667"/>
              </a:spcBef>
              <a:buFont typeface="Arial" panose="020B0604020202020204" pitchFamily="34" charset="0"/>
              <a:buNone/>
              <a:defRPr kumimoji="1" sz="2667" kern="1200">
                <a:solidFill>
                  <a:schemeClr val="tx1"/>
                </a:solidFill>
                <a:latin typeface="+mn-lt"/>
                <a:ea typeface="+mn-ea"/>
                <a:cs typeface="+mn-cs"/>
              </a:defRPr>
            </a:lvl2pPr>
            <a:lvl3pPr marL="1219170" indent="0" algn="ctr" defTabSz="1219170" rtl="0" eaLnBrk="1" latinLnBrk="0" hangingPunct="1">
              <a:lnSpc>
                <a:spcPct val="90000"/>
              </a:lnSpc>
              <a:spcBef>
                <a:spcPts val="667"/>
              </a:spcBef>
              <a:buFont typeface="Arial" panose="020B0604020202020204" pitchFamily="34" charset="0"/>
              <a:buNone/>
              <a:defRPr kumimoji="1" sz="2400" kern="1200">
                <a:solidFill>
                  <a:schemeClr val="tx1"/>
                </a:solidFill>
                <a:latin typeface="+mn-lt"/>
                <a:ea typeface="+mn-ea"/>
                <a:cs typeface="+mn-cs"/>
              </a:defRPr>
            </a:lvl3pPr>
            <a:lvl4pPr marL="182875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4pPr>
            <a:lvl5pPr marL="243833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5pPr>
            <a:lvl6pPr marL="304792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6pPr>
            <a:lvl7pPr marL="365750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7pPr>
            <a:lvl8pPr marL="4267093"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8pPr>
            <a:lvl9pPr marL="4876678"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9pPr>
          </a:lstStyle>
          <a:p>
            <a:r>
              <a:rPr lang="ja-JP" altLang="en-US" b="1" dirty="0" smtClean="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rPr>
              <a:t>色とりどりの</a:t>
            </a:r>
            <a:endParaRPr lang="en-US" altLang="ja-JP" b="1" dirty="0" smtClean="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endParaRPr>
          </a:p>
          <a:p>
            <a:r>
              <a:rPr lang="ja-JP" altLang="en-US" b="1" dirty="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rPr>
              <a:t>お弁当</a:t>
            </a:r>
            <a:r>
              <a:rPr lang="ja-JP" altLang="en-US" b="1" dirty="0" smtClean="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rPr>
              <a:t>が</a:t>
            </a:r>
            <a:r>
              <a:rPr lang="ja-JP" altLang="en-US" b="1" dirty="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rPr>
              <a:t>完成</a:t>
            </a:r>
            <a:r>
              <a:rPr lang="ja-JP" altLang="en-US" b="1" dirty="0" smtClean="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rPr>
              <a:t>！！</a:t>
            </a:r>
            <a:endParaRPr lang="ja-JP" altLang="en-US" b="1" dirty="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endParaRPr>
          </a:p>
        </p:txBody>
      </p:sp>
      <p:sp>
        <p:nvSpPr>
          <p:cNvPr id="36" name="サブタイトル 2"/>
          <p:cNvSpPr txBox="1">
            <a:spLocks/>
          </p:cNvSpPr>
          <p:nvPr/>
        </p:nvSpPr>
        <p:spPr>
          <a:xfrm rot="353439">
            <a:off x="2180385" y="9652557"/>
            <a:ext cx="5366731" cy="428940"/>
          </a:xfrm>
          <a:prstGeom prst="rect">
            <a:avLst/>
          </a:prstGeom>
        </p:spPr>
        <p:txBody>
          <a:bodyPr vert="horz" lIns="91440" tIns="45720" rIns="91440" bIns="45720" rtlCol="0">
            <a:prstTxWarp prst="textArchUp">
              <a:avLst/>
            </a:prstTxWarp>
            <a:noAutofit/>
          </a:bodyPr>
          <a:lstStyle>
            <a:lvl1pPr marL="0" indent="0" algn="ctr" defTabSz="1219170" rtl="0" eaLnBrk="1" latinLnBrk="0" hangingPunct="1">
              <a:lnSpc>
                <a:spcPct val="90000"/>
              </a:lnSpc>
              <a:spcBef>
                <a:spcPts val="1333"/>
              </a:spcBef>
              <a:buFont typeface="Arial" panose="020B0604020202020204" pitchFamily="34" charset="0"/>
              <a:buNone/>
              <a:defRPr kumimoji="1" sz="3200" kern="1200">
                <a:solidFill>
                  <a:schemeClr val="tx1"/>
                </a:solidFill>
                <a:latin typeface="+mn-lt"/>
                <a:ea typeface="+mn-ea"/>
                <a:cs typeface="+mn-cs"/>
              </a:defRPr>
            </a:lvl1pPr>
            <a:lvl2pPr marL="609585" indent="0" algn="ctr" defTabSz="1219170" rtl="0" eaLnBrk="1" latinLnBrk="0" hangingPunct="1">
              <a:lnSpc>
                <a:spcPct val="90000"/>
              </a:lnSpc>
              <a:spcBef>
                <a:spcPts val="667"/>
              </a:spcBef>
              <a:buFont typeface="Arial" panose="020B0604020202020204" pitchFamily="34" charset="0"/>
              <a:buNone/>
              <a:defRPr kumimoji="1" sz="2667" kern="1200">
                <a:solidFill>
                  <a:schemeClr val="tx1"/>
                </a:solidFill>
                <a:latin typeface="+mn-lt"/>
                <a:ea typeface="+mn-ea"/>
                <a:cs typeface="+mn-cs"/>
              </a:defRPr>
            </a:lvl2pPr>
            <a:lvl3pPr marL="1219170" indent="0" algn="ctr" defTabSz="1219170" rtl="0" eaLnBrk="1" latinLnBrk="0" hangingPunct="1">
              <a:lnSpc>
                <a:spcPct val="90000"/>
              </a:lnSpc>
              <a:spcBef>
                <a:spcPts val="667"/>
              </a:spcBef>
              <a:buFont typeface="Arial" panose="020B0604020202020204" pitchFamily="34" charset="0"/>
              <a:buNone/>
              <a:defRPr kumimoji="1" sz="2400" kern="1200">
                <a:solidFill>
                  <a:schemeClr val="tx1"/>
                </a:solidFill>
                <a:latin typeface="+mn-lt"/>
                <a:ea typeface="+mn-ea"/>
                <a:cs typeface="+mn-cs"/>
              </a:defRPr>
            </a:lvl3pPr>
            <a:lvl4pPr marL="182875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4pPr>
            <a:lvl5pPr marL="243833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5pPr>
            <a:lvl6pPr marL="304792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6pPr>
            <a:lvl7pPr marL="365750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7pPr>
            <a:lvl8pPr marL="4267093"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8pPr>
            <a:lvl9pPr marL="4876678"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9pPr>
          </a:lstStyle>
          <a:p>
            <a:r>
              <a:rPr lang="ja-JP" altLang="en-US" sz="2200" b="1" dirty="0" smtClean="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rPr>
              <a:t>お皿に盛りつけると</a:t>
            </a:r>
            <a:endParaRPr lang="en-US" altLang="ja-JP" sz="2200" b="1" dirty="0" smtClean="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endParaRPr>
          </a:p>
          <a:p>
            <a:r>
              <a:rPr lang="ja-JP" altLang="en-US" sz="2200" b="1" dirty="0">
                <a:ln>
                  <a:solidFill>
                    <a:srgbClr val="FF66FF"/>
                  </a:solidFill>
                </a:ln>
                <a:solidFill>
                  <a:schemeClr val="bg1"/>
                </a:solidFill>
                <a:latin typeface="HGS創英角ﾎﾟｯﾌﾟ体" panose="040B0A00000000000000" pitchFamily="50" charset="-128"/>
                <a:ea typeface="HGS創英角ﾎﾟｯﾌﾟ体" panose="040B0A00000000000000" pitchFamily="50" charset="-128"/>
              </a:rPr>
              <a:t>こうなりました</a:t>
            </a:r>
          </a:p>
        </p:txBody>
      </p:sp>
      <p:sp>
        <p:nvSpPr>
          <p:cNvPr id="37" name="角丸四角形吹き出し 36"/>
          <p:cNvSpPr/>
          <p:nvPr/>
        </p:nvSpPr>
        <p:spPr>
          <a:xfrm>
            <a:off x="280655" y="11440683"/>
            <a:ext cx="3053179" cy="1461461"/>
          </a:xfrm>
          <a:prstGeom prst="wedgeRoundRectCallout">
            <a:avLst>
              <a:gd name="adj1" fmla="val -14552"/>
              <a:gd name="adj2" fmla="val -96901"/>
              <a:gd name="adj3" fmla="val 16667"/>
            </a:avLst>
          </a:prstGeom>
          <a:solidFill>
            <a:schemeClr val="bg1"/>
          </a:soli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dirty="0" smtClean="0">
                <a:solidFill>
                  <a:sysClr val="windowText" lastClr="000000"/>
                </a:solidFill>
                <a:latin typeface="HGS創英角ﾎﾟｯﾌﾟ体" panose="040B0A00000000000000" pitchFamily="50" charset="-128"/>
                <a:ea typeface="HGS創英角ﾎﾟｯﾌﾟ体" panose="040B0A00000000000000" pitchFamily="50" charset="-128"/>
              </a:rPr>
              <a:t>出来上がったお弁当見本を、普段使っている食器に盛り付けて全体的な量を把握しました。</a:t>
            </a:r>
            <a:endParaRPr kumimoji="1" lang="ja-JP" altLang="en-US" sz="2000" dirty="0">
              <a:solidFill>
                <a:sysClr val="windowText" lastClr="000000"/>
              </a:solidFill>
              <a:latin typeface="HGS創英角ﾎﾟｯﾌﾟ体" panose="040B0A00000000000000" pitchFamily="50" charset="-128"/>
              <a:ea typeface="HGS創英角ﾎﾟｯﾌﾟ体" panose="040B0A00000000000000" pitchFamily="50" charset="-128"/>
            </a:endParaRPr>
          </a:p>
        </p:txBody>
      </p:sp>
      <p:sp>
        <p:nvSpPr>
          <p:cNvPr id="29" name="角丸四角形吹き出し 28"/>
          <p:cNvSpPr/>
          <p:nvPr/>
        </p:nvSpPr>
        <p:spPr>
          <a:xfrm>
            <a:off x="323850" y="7791410"/>
            <a:ext cx="3570451" cy="786308"/>
          </a:xfrm>
          <a:prstGeom prst="wedgeRoundRectCallout">
            <a:avLst>
              <a:gd name="adj1" fmla="val -8327"/>
              <a:gd name="adj2" fmla="val -90360"/>
              <a:gd name="adj3" fmla="val 16667"/>
            </a:avLst>
          </a:prstGeom>
          <a:solidFill>
            <a:schemeClr val="bg1"/>
          </a:soli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ysClr val="windowText" lastClr="000000"/>
                </a:solidFill>
                <a:latin typeface="HGS創英角ﾎﾟｯﾌﾟ体" panose="040B0A00000000000000" pitchFamily="50" charset="-128"/>
                <a:ea typeface="HGS創英角ﾎﾟｯﾌﾟ体" panose="040B0A00000000000000" pitchFamily="50" charset="-128"/>
              </a:rPr>
              <a:t>３・１・２弁当箱法についての</a:t>
            </a:r>
            <a:endParaRPr kumimoji="1" lang="en-US" altLang="ja-JP" dirty="0" smtClean="0">
              <a:solidFill>
                <a:sysClr val="windowText" lastClr="000000"/>
              </a:solidFill>
              <a:latin typeface="HGS創英角ﾎﾟｯﾌﾟ体" panose="040B0A00000000000000" pitchFamily="50" charset="-128"/>
              <a:ea typeface="HGS創英角ﾎﾟｯﾌﾟ体" panose="040B0A00000000000000" pitchFamily="50" charset="-128"/>
            </a:endParaRPr>
          </a:p>
          <a:p>
            <a:pPr algn="ctr"/>
            <a:r>
              <a:rPr lang="ja-JP" altLang="en-US" dirty="0">
                <a:solidFill>
                  <a:sysClr val="windowText" lastClr="000000"/>
                </a:solidFill>
                <a:latin typeface="HGS創英角ﾎﾟｯﾌﾟ体" panose="040B0A00000000000000" pitchFamily="50" charset="-128"/>
                <a:ea typeface="HGS創英角ﾎﾟｯﾌﾟ体" panose="040B0A00000000000000" pitchFamily="50" charset="-128"/>
              </a:rPr>
              <a:t>ルール</a:t>
            </a:r>
            <a:r>
              <a:rPr lang="ja-JP" altLang="en-US" dirty="0" smtClean="0">
                <a:solidFill>
                  <a:sysClr val="windowText" lastClr="000000"/>
                </a:solidFill>
                <a:latin typeface="HGS創英角ﾎﾟｯﾌﾟ体" panose="040B0A00000000000000" pitchFamily="50" charset="-128"/>
                <a:ea typeface="HGS創英角ﾎﾟｯﾌﾟ体" panose="040B0A00000000000000" pitchFamily="50" charset="-128"/>
              </a:rPr>
              <a:t>を勉強してもらいました</a:t>
            </a:r>
            <a:endParaRPr kumimoji="1" lang="ja-JP" altLang="en-US" dirty="0">
              <a:solidFill>
                <a:sysClr val="windowText" lastClr="000000"/>
              </a:solidFill>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148958688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AG" val="a5a4148e-1a6b-4e38-9e57-f9c59de5f83f"/>
</p:tagLst>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TotalTime>
  <Words>204</Words>
  <Application>Microsoft Office PowerPoint</Application>
  <PresentationFormat>ユーザー設定</PresentationFormat>
  <Paragraphs>18</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平成28年度 ９月オープンキャンパス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平成28年度オープンキャンパス</dc:title>
  <dc:creator>田利 亜由美</dc:creator>
  <cp:lastModifiedBy>muronaga</cp:lastModifiedBy>
  <cp:revision>24</cp:revision>
  <cp:lastPrinted>2016-07-13T01:20:51Z</cp:lastPrinted>
  <dcterms:created xsi:type="dcterms:W3CDTF">2016-06-21T01:24:39Z</dcterms:created>
  <dcterms:modified xsi:type="dcterms:W3CDTF">2016-10-13T07:20:55Z</dcterms:modified>
  <cp:contentStatus/>
</cp:coreProperties>
</file>